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62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41"/>
    <p:restoredTop sz="96327"/>
  </p:normalViewPr>
  <p:slideViewPr>
    <p:cSldViewPr snapToGrid="0" snapToObjects="1">
      <p:cViewPr varScale="1">
        <p:scale>
          <a:sx n="173" d="100"/>
          <a:sy n="173" d="100"/>
        </p:scale>
        <p:origin x="192" y="5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12/10/20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microsoft.com/office/2007/relationships/hdphoto" Target="../media/hdphoto2.wdp"/><Relationship Id="rId7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jpg"/><Relationship Id="rId5" Type="http://schemas.microsoft.com/office/2007/relationships/hdphoto" Target="../media/hdphoto1.wdp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290B-F759-9B4E-ABFD-1411392292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6000" dirty="0"/>
              <a:t>-Group 3 Project 2- </a:t>
            </a:r>
            <a:br>
              <a:rPr lang="en-US" dirty="0"/>
            </a:br>
            <a:r>
              <a:rPr lang="en-US" dirty="0"/>
              <a:t>US WILDFIRE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2DB53-5F49-0141-AC09-177211E35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468031"/>
            <a:ext cx="7891272" cy="1069848"/>
          </a:xfrm>
        </p:spPr>
        <p:txBody>
          <a:bodyPr/>
          <a:lstStyle/>
          <a:p>
            <a:r>
              <a:rPr lang="en-US" dirty="0" err="1"/>
              <a:t>Kaylon</a:t>
            </a:r>
            <a:r>
              <a:rPr lang="en-US" dirty="0"/>
              <a:t> Young, Behrouz </a:t>
            </a:r>
            <a:r>
              <a:rPr lang="en-US" dirty="0" err="1"/>
              <a:t>Zand</a:t>
            </a:r>
            <a:r>
              <a:rPr lang="en-US" dirty="0"/>
              <a:t>, Tobias Judd, Rob Pascarella</a:t>
            </a:r>
          </a:p>
        </p:txBody>
      </p:sp>
    </p:spTree>
    <p:extLst>
      <p:ext uri="{BB962C8B-B14F-4D97-AF65-F5344CB8AC3E}">
        <p14:creationId xmlns:p14="http://schemas.microsoft.com/office/powerpoint/2010/main" val="2034048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1DAFB-0B89-3C4B-B066-929E60030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51" y="0"/>
            <a:ext cx="5548841" cy="1898907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Project Abstract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F388DFC-ADE8-D14F-9A06-594D94646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27" y="3247696"/>
            <a:ext cx="2706014" cy="26788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ED0C7-A71B-CB45-BD5D-140FBDD26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234" y="1710268"/>
            <a:ext cx="5140090" cy="4947421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dirty="0"/>
              <a:t>As stated in the proposal, the initial dataset was found to have 1.88 million geo-referenced wildfire records: almost 1GB of total data.  This obviously created synchronous issues with GitHub.  Even if this amount of data was usable, the end user would experience performance issue.</a:t>
            </a:r>
          </a:p>
          <a:p>
            <a:pPr>
              <a:buClr>
                <a:schemeClr val="bg1"/>
              </a:buClr>
            </a:pPr>
            <a:r>
              <a:rPr lang="en-US" dirty="0"/>
              <a:t>To make the project more manageable, the data was filtered to only study “Class G” fires.</a:t>
            </a:r>
          </a:p>
          <a:p>
            <a:pPr>
              <a:buClr>
                <a:schemeClr val="bg1"/>
              </a:buClr>
            </a:pPr>
            <a:r>
              <a:rPr lang="en-US" dirty="0"/>
              <a:t>These Class G fires were then cleaned for missing fields, dropped rows that were not critical for analysis.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84A7AE8-EA3E-894C-8072-0A27D25C8D51}"/>
              </a:ext>
            </a:extLst>
          </p:cNvPr>
          <p:cNvSpPr txBox="1"/>
          <p:nvPr/>
        </p:nvSpPr>
        <p:spPr>
          <a:xfrm>
            <a:off x="1159727" y="2847586"/>
            <a:ext cx="2706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Wildfires Class Size</a:t>
            </a:r>
          </a:p>
        </p:txBody>
      </p:sp>
    </p:spTree>
    <p:extLst>
      <p:ext uri="{BB962C8B-B14F-4D97-AF65-F5344CB8AC3E}">
        <p14:creationId xmlns:p14="http://schemas.microsoft.com/office/powerpoint/2010/main" val="1164557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9B4A0-9BA5-D541-B4B5-BCF814711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128" y="423309"/>
            <a:ext cx="7495872" cy="1609344"/>
          </a:xfrm>
        </p:spPr>
        <p:txBody>
          <a:bodyPr>
            <a:normAutofit/>
          </a:bodyPr>
          <a:lstStyle/>
          <a:p>
            <a:r>
              <a:rPr lang="en-US" sz="6000" dirty="0"/>
              <a:t>-The Guts-</a:t>
            </a:r>
            <a:br>
              <a:rPr lang="en-US" sz="3400" dirty="0"/>
            </a:br>
            <a:r>
              <a:rPr lang="en-US" sz="3200" dirty="0"/>
              <a:t>Tools Utilized for Project Success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87FF35-BAAC-7841-8E71-0D39BE7A4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32" y="153259"/>
            <a:ext cx="1868363" cy="22442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94D1E-B666-5A4F-90BD-AA67D2E9F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128" y="2032652"/>
            <a:ext cx="8280415" cy="42407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1900" dirty="0"/>
          </a:p>
          <a:p>
            <a:pPr>
              <a:buClr>
                <a:schemeClr val="bg1"/>
              </a:buClr>
            </a:pPr>
            <a:r>
              <a:rPr lang="en-US" sz="1900" dirty="0"/>
              <a:t>Navigation bar and other user-friendly HTML aspects</a:t>
            </a:r>
          </a:p>
          <a:p>
            <a:pPr>
              <a:buClr>
                <a:schemeClr val="bg1"/>
              </a:buClr>
            </a:pPr>
            <a:r>
              <a:rPr lang="en-US" sz="1900" dirty="0"/>
              <a:t>Interactive, informative page</a:t>
            </a:r>
          </a:p>
          <a:p>
            <a:pPr>
              <a:buClr>
                <a:schemeClr val="bg1"/>
              </a:buClr>
            </a:pPr>
            <a:r>
              <a:rPr lang="en-US" sz="1900" dirty="0"/>
              <a:t>Bootstrap containers for visual appeal</a:t>
            </a:r>
          </a:p>
          <a:p>
            <a:pPr>
              <a:buClr>
                <a:schemeClr val="bg1"/>
              </a:buClr>
            </a:pPr>
            <a:r>
              <a:rPr lang="en-US" sz="1900" dirty="0"/>
              <a:t>Flask App communicates with PostgreSQL</a:t>
            </a:r>
          </a:p>
          <a:p>
            <a:pPr>
              <a:buClr>
                <a:schemeClr val="bg1"/>
              </a:buClr>
            </a:pPr>
            <a:r>
              <a:rPr lang="en-US" sz="1900" dirty="0"/>
              <a:t>D3 utilized to pull </a:t>
            </a:r>
            <a:r>
              <a:rPr lang="en-US" sz="1900" dirty="0" err="1"/>
              <a:t>jsonified</a:t>
            </a:r>
            <a:r>
              <a:rPr lang="en-US" sz="1900" dirty="0"/>
              <a:t> data</a:t>
            </a:r>
          </a:p>
          <a:p>
            <a:pPr>
              <a:buClr>
                <a:schemeClr val="bg1"/>
              </a:buClr>
            </a:pPr>
            <a:r>
              <a:rPr lang="en-US" sz="1900" dirty="0"/>
              <a:t>Leaflet map featuring coolest-ever selection slider</a:t>
            </a:r>
          </a:p>
          <a:p>
            <a:pPr>
              <a:buClr>
                <a:schemeClr val="bg1"/>
              </a:buClr>
            </a:pPr>
            <a:r>
              <a:rPr lang="en-US" sz="1900" dirty="0" err="1"/>
              <a:t>Chart.js</a:t>
            </a:r>
            <a:r>
              <a:rPr lang="en-US" sz="1900" dirty="0"/>
              <a:t> build/destroy method over every iteration creates clean maps</a:t>
            </a:r>
          </a:p>
          <a:p>
            <a:pPr>
              <a:buClr>
                <a:schemeClr val="bg1"/>
              </a:buClr>
            </a:pPr>
            <a:r>
              <a:rPr lang="en-US" sz="1900" dirty="0"/>
              <a:t>State Choropleth plot</a:t>
            </a:r>
          </a:p>
          <a:p>
            <a:pPr>
              <a:buClr>
                <a:schemeClr val="bg1"/>
              </a:buClr>
            </a:pPr>
            <a:r>
              <a:rPr lang="en-US" sz="1900" dirty="0"/>
              <a:t>Selection of state updates new latitude/longitude, centered in </a:t>
            </a:r>
            <a:r>
              <a:rPr lang="en-US" sz="1900" dirty="0" err="1"/>
              <a:t>plot.ly</a:t>
            </a:r>
            <a:r>
              <a:rPr lang="en-US" sz="1900" dirty="0"/>
              <a:t> map</a:t>
            </a:r>
          </a:p>
          <a:p>
            <a:pPr>
              <a:buClr>
                <a:schemeClr val="bg1"/>
              </a:buClr>
            </a:pPr>
            <a:r>
              <a:rPr lang="en-US" sz="1900" dirty="0" err="1"/>
              <a:t>Chart.js</a:t>
            </a:r>
            <a:r>
              <a:rPr lang="en-US" sz="1900" dirty="0"/>
              <a:t> Scatterplot</a:t>
            </a:r>
          </a:p>
          <a:p>
            <a:endParaRPr lang="en-US" sz="1100" dirty="0"/>
          </a:p>
        </p:txBody>
      </p:sp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509F8046-3C03-C24E-AF07-948F5A396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862" y="4476895"/>
            <a:ext cx="1616494" cy="1574689"/>
          </a:xfrm>
          <a:prstGeom prst="rect">
            <a:avLst/>
          </a:prstGeom>
        </p:spPr>
      </p:pic>
      <p:pic>
        <p:nvPicPr>
          <p:cNvPr id="19" name="Picture 18" descr="A picture containing text, tableware, clipart, dishware&#10;&#10;Description automatically generated">
            <a:extLst>
              <a:ext uri="{FF2B5EF4-FFF2-40B4-BE49-F238E27FC236}">
                <a16:creationId xmlns:a16="http://schemas.microsoft.com/office/drawing/2014/main" id="{DA16059A-F8A2-814F-AFA6-70ED0A548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764" y="3006042"/>
            <a:ext cx="1248549" cy="496112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D2A29AC2-FF35-9B40-9328-636FFC460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315" y="2400640"/>
            <a:ext cx="3145749" cy="95945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E9A8B71-D7D4-C049-B837-E6F1FF044CD9}"/>
              </a:ext>
            </a:extLst>
          </p:cNvPr>
          <p:cNvSpPr/>
          <p:nvPr/>
        </p:nvSpPr>
        <p:spPr>
          <a:xfrm>
            <a:off x="11265108" y="6130977"/>
            <a:ext cx="712033" cy="637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A3288E33-8713-7E40-AB33-9F62F3D6B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614" y="922760"/>
            <a:ext cx="1546991" cy="12834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09694D1-C60F-DC44-BA5B-C97A24CDFE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897" y="3644214"/>
            <a:ext cx="1868363" cy="73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8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A0EEB802-27A5-0448-93F8-722EB8F0D4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4" r="14813" b="2"/>
          <a:stretch/>
        </p:blipFill>
        <p:spPr>
          <a:xfrm>
            <a:off x="20" y="4"/>
            <a:ext cx="6089884" cy="6857999"/>
          </a:xfrm>
          <a:prstGeom prst="rect">
            <a:avLst/>
          </a:prstGeom>
        </p:spPr>
      </p:pic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F5401EA-21D7-1849-8F32-2B9A73BF68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7" r="21918" b="1"/>
          <a:stretch/>
        </p:blipFill>
        <p:spPr>
          <a:xfrm>
            <a:off x="6089904" y="-5"/>
            <a:ext cx="6089904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32C67-4444-744F-88F1-B5FF3D58E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59" y="79898"/>
            <a:ext cx="3614578" cy="160934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SQL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6DC460-511C-4C58-8F72-5E7DFFA10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273" y="2016177"/>
            <a:ext cx="4648901" cy="407125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200" b="1" dirty="0"/>
              <a:t>Local Server was utilized</a:t>
            </a:r>
          </a:p>
          <a:p>
            <a:pPr>
              <a:buClr>
                <a:schemeClr val="tx1"/>
              </a:buClr>
            </a:pPr>
            <a:r>
              <a:rPr lang="en-US" sz="2200" b="1" dirty="0"/>
              <a:t>.</a:t>
            </a:r>
            <a:r>
              <a:rPr lang="en-US" sz="2200" b="1" dirty="0" err="1"/>
              <a:t>sqlite</a:t>
            </a:r>
            <a:r>
              <a:rPr lang="en-US" sz="2200" b="1" dirty="0"/>
              <a:t> was imported to </a:t>
            </a:r>
            <a:r>
              <a:rPr lang="en-US" sz="2200" b="1" dirty="0" err="1"/>
              <a:t>jupyter</a:t>
            </a:r>
            <a:r>
              <a:rPr lang="en-US" sz="2200" b="1" dirty="0"/>
              <a:t> notebook</a:t>
            </a:r>
          </a:p>
          <a:p>
            <a:pPr>
              <a:buClr>
                <a:schemeClr val="tx1"/>
              </a:buClr>
            </a:pPr>
            <a:r>
              <a:rPr lang="en-US" sz="2200" b="1" dirty="0" err="1"/>
              <a:t>SQLAlchemy</a:t>
            </a:r>
            <a:r>
              <a:rPr lang="en-US" sz="2200" b="1" dirty="0"/>
              <a:t> with Postgres database</a:t>
            </a:r>
          </a:p>
          <a:p>
            <a:pPr>
              <a:buClr>
                <a:schemeClr val="tx1"/>
              </a:buClr>
            </a:pPr>
            <a:r>
              <a:rPr lang="en-US" sz="2200" b="1" dirty="0"/>
              <a:t>Formulated dashboard by exportation of the resulting clean via .csv file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470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02F9F37-99B1-6342-A8C6-D922507941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9" b="1694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009FAE-9F0C-8446-98AD-2E0AF315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792" y="700509"/>
            <a:ext cx="5891133" cy="1609344"/>
          </a:xfrm>
        </p:spPr>
        <p:txBody>
          <a:bodyPr anchor="ctr">
            <a:no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Flask Application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7E730A-4CA8-4F7D-B387-2B68165B3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420" y="1984866"/>
            <a:ext cx="3715612" cy="1350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crunching ENGINE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56A256BD-0F7E-D54F-B58A-F94E1A8E2BD9}"/>
              </a:ext>
            </a:extLst>
          </p:cNvPr>
          <p:cNvSpPr/>
          <p:nvPr/>
        </p:nvSpPr>
        <p:spPr>
          <a:xfrm>
            <a:off x="11260194" y="6143769"/>
            <a:ext cx="1091701" cy="10268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E94E80D8-E677-8B4D-801E-4E93E9B3F74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460" y="3010352"/>
            <a:ext cx="5356472" cy="401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49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8AC89AB-A17C-46F7-B061-DE8A3339C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E87EBC6-3075-4F1C-819A-E8FE618EB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90314CB-54E3-4B0A-BC84-E19190065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8ACF3A2-127D-4E67-91BD-C1BED69D61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ECBADA-8A2F-40C5-9B9B-5AB547779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1C4E588-EBB5-421B-AF74-18741C4A3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18E50CD6-37B8-40BE-B65A-93FED4B09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3" name="Picture 12" descr="A picture containing outdoor, nature, street, light&#10;&#10;Description automatically generated">
            <a:extLst>
              <a:ext uri="{FF2B5EF4-FFF2-40B4-BE49-F238E27FC236}">
                <a16:creationId xmlns:a16="http://schemas.microsoft.com/office/drawing/2014/main" id="{6496A021-F53A-9B4D-8689-832FB1E5E4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7" r="11165" b="1"/>
          <a:stretch/>
        </p:blipFill>
        <p:spPr>
          <a:xfrm>
            <a:off x="20" y="-3"/>
            <a:ext cx="12191980" cy="6855958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CF376AE-810F-4494-9EC0-02E1FB545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E1414-A8C6-4042-96EA-52888D6F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009" y="3654006"/>
            <a:ext cx="3641583" cy="81172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0000"/>
              </a:lnSpc>
            </a:pPr>
            <a:r>
              <a:rPr lang="en-US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Front END</a:t>
            </a:r>
          </a:p>
        </p:txBody>
      </p:sp>
      <p:sp>
        <p:nvSpPr>
          <p:cNvPr id="37" name="Content Placeholder 22">
            <a:extLst>
              <a:ext uri="{FF2B5EF4-FFF2-40B4-BE49-F238E27FC236}">
                <a16:creationId xmlns:a16="http://schemas.microsoft.com/office/drawing/2014/main" id="{6C6F197B-4F5F-4145-8534-7E66BCBAF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23" y="4533228"/>
            <a:ext cx="7313102" cy="14267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</a:rPr>
              <a:t>Utilization of video looping drives engagement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</a:rPr>
              <a:t>  </a:t>
            </a:r>
          </a:p>
          <a:p>
            <a:pPr marL="0" indent="0">
              <a:buNone/>
            </a:pP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C4A1A2F-3898-49C9-8609-4A112633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0509" y="-6414"/>
            <a:ext cx="3393224" cy="3125206"/>
          </a:xfrm>
          <a:custGeom>
            <a:avLst/>
            <a:gdLst>
              <a:gd name="connsiteX0" fmla="*/ 783800 w 3393224"/>
              <a:gd name="connsiteY0" fmla="*/ 0 h 3125206"/>
              <a:gd name="connsiteX1" fmla="*/ 2609424 w 3393224"/>
              <a:gd name="connsiteY1" fmla="*/ 0 h 3125206"/>
              <a:gd name="connsiteX2" fmla="*/ 2645204 w 3393224"/>
              <a:gd name="connsiteY2" fmla="*/ 21737 h 3125206"/>
              <a:gd name="connsiteX3" fmla="*/ 3393224 w 3393224"/>
              <a:gd name="connsiteY3" fmla="*/ 1428594 h 3125206"/>
              <a:gd name="connsiteX4" fmla="*/ 1696612 w 3393224"/>
              <a:gd name="connsiteY4" fmla="*/ 3125206 h 3125206"/>
              <a:gd name="connsiteX5" fmla="*/ 0 w 3393224"/>
              <a:gd name="connsiteY5" fmla="*/ 1428594 h 3125206"/>
              <a:gd name="connsiteX6" fmla="*/ 748020 w 3393224"/>
              <a:gd name="connsiteY6" fmla="*/ 21737 h 312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3224" h="3125206">
                <a:moveTo>
                  <a:pt x="783800" y="0"/>
                </a:moveTo>
                <a:lnTo>
                  <a:pt x="2609424" y="0"/>
                </a:lnTo>
                <a:lnTo>
                  <a:pt x="2645204" y="21737"/>
                </a:lnTo>
                <a:cubicBezTo>
                  <a:pt x="3096506" y="326630"/>
                  <a:pt x="3393224" y="842961"/>
                  <a:pt x="3393224" y="1428594"/>
                </a:cubicBezTo>
                <a:cubicBezTo>
                  <a:pt x="3393224" y="2365607"/>
                  <a:pt x="2633625" y="3125206"/>
                  <a:pt x="1696612" y="3125206"/>
                </a:cubicBezTo>
                <a:cubicBezTo>
                  <a:pt x="759599" y="3125206"/>
                  <a:pt x="0" y="2365607"/>
                  <a:pt x="0" y="1428594"/>
                </a:cubicBezTo>
                <a:cubicBezTo>
                  <a:pt x="0" y="842961"/>
                  <a:pt x="296719" y="326630"/>
                  <a:pt x="748020" y="217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E1585FCA-54E2-414E-BF13-39AA76CC2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85819" y="0"/>
            <a:ext cx="3227932" cy="4009226"/>
          </a:xfrm>
          <a:custGeom>
            <a:avLst/>
            <a:gdLst>
              <a:gd name="connsiteX0" fmla="*/ 566355 w 3227932"/>
              <a:gd name="connsiteY0" fmla="*/ 0 h 4009226"/>
              <a:gd name="connsiteX1" fmla="*/ 3227932 w 3227932"/>
              <a:gd name="connsiteY1" fmla="*/ 0 h 4009226"/>
              <a:gd name="connsiteX2" fmla="*/ 3227932 w 3227932"/>
              <a:gd name="connsiteY2" fmla="*/ 3878900 h 4009226"/>
              <a:gd name="connsiteX3" fmla="*/ 3172197 w 3227932"/>
              <a:gd name="connsiteY3" fmla="*/ 3899299 h 4009226"/>
              <a:gd name="connsiteX4" fmla="*/ 2445099 w 3227932"/>
              <a:gd name="connsiteY4" fmla="*/ 4009226 h 4009226"/>
              <a:gd name="connsiteX5" fmla="*/ 0 w 3227932"/>
              <a:gd name="connsiteY5" fmla="*/ 1564127 h 4009226"/>
              <a:gd name="connsiteX6" fmla="*/ 558342 w 3227932"/>
              <a:gd name="connsiteY6" fmla="*/ 8817 h 400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7932" h="4009226">
                <a:moveTo>
                  <a:pt x="566355" y="0"/>
                </a:moveTo>
                <a:lnTo>
                  <a:pt x="3227932" y="0"/>
                </a:lnTo>
                <a:lnTo>
                  <a:pt x="3227932" y="3878900"/>
                </a:lnTo>
                <a:lnTo>
                  <a:pt x="3172197" y="3899299"/>
                </a:lnTo>
                <a:cubicBezTo>
                  <a:pt x="2942507" y="3970740"/>
                  <a:pt x="2698297" y="4009226"/>
                  <a:pt x="2445099" y="4009226"/>
                </a:cubicBezTo>
                <a:cubicBezTo>
                  <a:pt x="1094708" y="4009226"/>
                  <a:pt x="0" y="2914518"/>
                  <a:pt x="0" y="1564127"/>
                </a:cubicBezTo>
                <a:cubicBezTo>
                  <a:pt x="0" y="973331"/>
                  <a:pt x="209534" y="431474"/>
                  <a:pt x="558342" y="88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9618F04-7FFE-42A4-AA8D-C1E55DFAB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4673"/>
            <a:ext cx="3996977" cy="6086704"/>
          </a:xfrm>
          <a:custGeom>
            <a:avLst/>
            <a:gdLst>
              <a:gd name="connsiteX0" fmla="*/ 953625 w 3996977"/>
              <a:gd name="connsiteY0" fmla="*/ 0 h 6086704"/>
              <a:gd name="connsiteX1" fmla="*/ 3996977 w 3996977"/>
              <a:gd name="connsiteY1" fmla="*/ 3043352 h 6086704"/>
              <a:gd name="connsiteX2" fmla="*/ 953625 w 3996977"/>
              <a:gd name="connsiteY2" fmla="*/ 6086704 h 6086704"/>
              <a:gd name="connsiteX3" fmla="*/ 48625 w 3996977"/>
              <a:gd name="connsiteY3" fmla="*/ 5949881 h 6086704"/>
              <a:gd name="connsiteX4" fmla="*/ 0 w 3996977"/>
              <a:gd name="connsiteY4" fmla="*/ 5932084 h 6086704"/>
              <a:gd name="connsiteX5" fmla="*/ 0 w 3996977"/>
              <a:gd name="connsiteY5" fmla="*/ 154620 h 6086704"/>
              <a:gd name="connsiteX6" fmla="*/ 48625 w 3996977"/>
              <a:gd name="connsiteY6" fmla="*/ 136823 h 6086704"/>
              <a:gd name="connsiteX7" fmla="*/ 953625 w 3996977"/>
              <a:gd name="connsiteY7" fmla="*/ 0 h 6086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96977" h="6086704">
                <a:moveTo>
                  <a:pt x="953625" y="0"/>
                </a:moveTo>
                <a:cubicBezTo>
                  <a:pt x="2634422" y="0"/>
                  <a:pt x="3996977" y="1362555"/>
                  <a:pt x="3996977" y="3043352"/>
                </a:cubicBezTo>
                <a:cubicBezTo>
                  <a:pt x="3996977" y="4724149"/>
                  <a:pt x="2634422" y="6086704"/>
                  <a:pt x="953625" y="6086704"/>
                </a:cubicBezTo>
                <a:cubicBezTo>
                  <a:pt x="638476" y="6086704"/>
                  <a:pt x="334514" y="6038802"/>
                  <a:pt x="48625" y="5949881"/>
                </a:cubicBezTo>
                <a:lnTo>
                  <a:pt x="0" y="5932084"/>
                </a:lnTo>
                <a:lnTo>
                  <a:pt x="0" y="154620"/>
                </a:lnTo>
                <a:lnTo>
                  <a:pt x="48625" y="136823"/>
                </a:lnTo>
                <a:cubicBezTo>
                  <a:pt x="334514" y="47902"/>
                  <a:pt x="638476" y="0"/>
                  <a:pt x="95362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FC1F0C-B5EC-8749-B516-E48DAE89CA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5" r="21845" b="-1"/>
          <a:stretch/>
        </p:blipFill>
        <p:spPr>
          <a:xfrm>
            <a:off x="20" y="246516"/>
            <a:ext cx="4105707" cy="6223014"/>
          </a:xfrm>
          <a:custGeom>
            <a:avLst/>
            <a:gdLst/>
            <a:ahLst/>
            <a:cxnLst/>
            <a:rect l="l" t="t" r="r" b="b"/>
            <a:pathLst>
              <a:path w="4105727" h="6223014">
                <a:moveTo>
                  <a:pt x="994219" y="350045"/>
                </a:moveTo>
                <a:cubicBezTo>
                  <a:pt x="2519334" y="350045"/>
                  <a:pt x="3755683" y="1586393"/>
                  <a:pt x="3755683" y="3111507"/>
                </a:cubicBezTo>
                <a:cubicBezTo>
                  <a:pt x="3755683" y="4636621"/>
                  <a:pt x="2519334" y="5872970"/>
                  <a:pt x="994219" y="5872970"/>
                </a:cubicBezTo>
                <a:cubicBezTo>
                  <a:pt x="708260" y="5872970"/>
                  <a:pt x="432453" y="5829504"/>
                  <a:pt x="173044" y="5748820"/>
                </a:cubicBezTo>
                <a:lnTo>
                  <a:pt x="0" y="5685485"/>
                </a:lnTo>
                <a:lnTo>
                  <a:pt x="0" y="537529"/>
                </a:lnTo>
                <a:lnTo>
                  <a:pt x="173044" y="474195"/>
                </a:lnTo>
                <a:cubicBezTo>
                  <a:pt x="432453" y="393510"/>
                  <a:pt x="708260" y="350045"/>
                  <a:pt x="994219" y="350045"/>
                </a:cubicBezTo>
                <a:close/>
                <a:moveTo>
                  <a:pt x="994219" y="0"/>
                </a:moveTo>
                <a:cubicBezTo>
                  <a:pt x="2712658" y="0"/>
                  <a:pt x="4105727" y="1393069"/>
                  <a:pt x="4105727" y="3111507"/>
                </a:cubicBezTo>
                <a:cubicBezTo>
                  <a:pt x="4105727" y="4829945"/>
                  <a:pt x="2712658" y="6223014"/>
                  <a:pt x="994219" y="6223014"/>
                </a:cubicBezTo>
                <a:cubicBezTo>
                  <a:pt x="672012" y="6223014"/>
                  <a:pt x="361243" y="6174039"/>
                  <a:pt x="68952" y="6083127"/>
                </a:cubicBezTo>
                <a:lnTo>
                  <a:pt x="0" y="6057891"/>
                </a:lnTo>
                <a:lnTo>
                  <a:pt x="0" y="5768241"/>
                </a:lnTo>
                <a:lnTo>
                  <a:pt x="149913" y="5823110"/>
                </a:lnTo>
                <a:cubicBezTo>
                  <a:pt x="416629" y="5906067"/>
                  <a:pt x="700205" y="5950757"/>
                  <a:pt x="994219" y="5950757"/>
                </a:cubicBezTo>
                <a:cubicBezTo>
                  <a:pt x="2562294" y="5950757"/>
                  <a:pt x="3833470" y="4679581"/>
                  <a:pt x="3833470" y="3111507"/>
                </a:cubicBezTo>
                <a:cubicBezTo>
                  <a:pt x="3833470" y="1543433"/>
                  <a:pt x="2562294" y="272257"/>
                  <a:pt x="994219" y="272257"/>
                </a:cubicBezTo>
                <a:cubicBezTo>
                  <a:pt x="700205" y="272257"/>
                  <a:pt x="416629" y="316947"/>
                  <a:pt x="149913" y="399904"/>
                </a:cubicBezTo>
                <a:lnTo>
                  <a:pt x="0" y="454773"/>
                </a:lnTo>
                <a:lnTo>
                  <a:pt x="0" y="165124"/>
                </a:lnTo>
                <a:lnTo>
                  <a:pt x="68952" y="139887"/>
                </a:lnTo>
                <a:cubicBezTo>
                  <a:pt x="361243" y="48975"/>
                  <a:pt x="672012" y="0"/>
                  <a:pt x="994219" y="0"/>
                </a:cubicBezTo>
                <a:close/>
              </a:path>
            </a:pathLst>
          </a:cu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0C920151-A311-EF4B-A3FB-A5689213F71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6" r="29567" b="-2"/>
          <a:stretch/>
        </p:blipFill>
        <p:spPr>
          <a:xfrm>
            <a:off x="4347896" y="-4368"/>
            <a:ext cx="3577454" cy="3208363"/>
          </a:xfrm>
          <a:custGeom>
            <a:avLst/>
            <a:gdLst/>
            <a:ahLst/>
            <a:cxnLst/>
            <a:rect l="l" t="t" r="r" b="b"/>
            <a:pathLst>
              <a:path w="3577454" h="3208363">
                <a:moveTo>
                  <a:pt x="1081320" y="0"/>
                </a:moveTo>
                <a:lnTo>
                  <a:pt x="2496135" y="0"/>
                </a:lnTo>
                <a:lnTo>
                  <a:pt x="2545422" y="23743"/>
                </a:lnTo>
                <a:cubicBezTo>
                  <a:pt x="3040284" y="292568"/>
                  <a:pt x="3376222" y="816871"/>
                  <a:pt x="3376222" y="1419636"/>
                </a:cubicBezTo>
                <a:cubicBezTo>
                  <a:pt x="3376222" y="2296386"/>
                  <a:pt x="2665477" y="3007131"/>
                  <a:pt x="1788728" y="3007131"/>
                </a:cubicBezTo>
                <a:cubicBezTo>
                  <a:pt x="911978" y="3007131"/>
                  <a:pt x="201233" y="2296386"/>
                  <a:pt x="201233" y="1419636"/>
                </a:cubicBezTo>
                <a:cubicBezTo>
                  <a:pt x="201233" y="816871"/>
                  <a:pt x="537171" y="292568"/>
                  <a:pt x="1032033" y="23743"/>
                </a:cubicBezTo>
                <a:close/>
                <a:moveTo>
                  <a:pt x="703576" y="0"/>
                </a:moveTo>
                <a:lnTo>
                  <a:pt x="985076" y="0"/>
                </a:lnTo>
                <a:lnTo>
                  <a:pt x="876141" y="66179"/>
                </a:lnTo>
                <a:cubicBezTo>
                  <a:pt x="441970" y="359500"/>
                  <a:pt x="156514" y="856232"/>
                  <a:pt x="156514" y="1419636"/>
                </a:cubicBezTo>
                <a:cubicBezTo>
                  <a:pt x="156514" y="2321082"/>
                  <a:pt x="887281" y="3051850"/>
                  <a:pt x="1788728" y="3051850"/>
                </a:cubicBezTo>
                <a:cubicBezTo>
                  <a:pt x="2690174" y="3051850"/>
                  <a:pt x="3420941" y="2321082"/>
                  <a:pt x="3420941" y="1419636"/>
                </a:cubicBezTo>
                <a:cubicBezTo>
                  <a:pt x="3420941" y="856232"/>
                  <a:pt x="3135485" y="359500"/>
                  <a:pt x="2701313" y="66179"/>
                </a:cubicBezTo>
                <a:lnTo>
                  <a:pt x="2592379" y="0"/>
                </a:lnTo>
                <a:lnTo>
                  <a:pt x="2873879" y="0"/>
                </a:lnTo>
                <a:lnTo>
                  <a:pt x="2926524" y="39367"/>
                </a:lnTo>
                <a:cubicBezTo>
                  <a:pt x="3324064" y="367446"/>
                  <a:pt x="3577454" y="863950"/>
                  <a:pt x="3577454" y="1419636"/>
                </a:cubicBezTo>
                <a:cubicBezTo>
                  <a:pt x="3577454" y="2407523"/>
                  <a:pt x="2776614" y="3208363"/>
                  <a:pt x="1788728" y="3208363"/>
                </a:cubicBezTo>
                <a:cubicBezTo>
                  <a:pt x="800841" y="3208363"/>
                  <a:pt x="0" y="2407523"/>
                  <a:pt x="0" y="1419636"/>
                </a:cubicBezTo>
                <a:cubicBezTo>
                  <a:pt x="0" y="863950"/>
                  <a:pt x="253391" y="367446"/>
                  <a:pt x="650931" y="39367"/>
                </a:cubicBezTo>
                <a:close/>
              </a:path>
            </a:pathLst>
          </a:custGeom>
        </p:spPr>
      </p:pic>
      <p:pic>
        <p:nvPicPr>
          <p:cNvPr id="7" name="Content Placeholder 6" descr="A picture containing text, first-aid kit, clipart, sign&#10;&#10;Description automatically generated">
            <a:extLst>
              <a:ext uri="{FF2B5EF4-FFF2-40B4-BE49-F238E27FC236}">
                <a16:creationId xmlns:a16="http://schemas.microsoft.com/office/drawing/2014/main" id="{F3F07700-06A9-9443-BB17-DBD69642805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8" r="32053" b="1"/>
          <a:stretch/>
        </p:blipFill>
        <p:spPr>
          <a:xfrm>
            <a:off x="8798776" y="4"/>
            <a:ext cx="3393224" cy="4146157"/>
          </a:xfrm>
          <a:custGeom>
            <a:avLst/>
            <a:gdLst/>
            <a:ahLst/>
            <a:cxnLst/>
            <a:rect l="l" t="t" r="r" b="b"/>
            <a:pathLst>
              <a:path w="3393224" h="4146157">
                <a:moveTo>
                  <a:pt x="883481" y="0"/>
                </a:moveTo>
                <a:lnTo>
                  <a:pt x="3393224" y="0"/>
                </a:lnTo>
                <a:lnTo>
                  <a:pt x="3393224" y="3712747"/>
                </a:lnTo>
                <a:lnTo>
                  <a:pt x="3294368" y="3748929"/>
                </a:lnTo>
                <a:cubicBezTo>
                  <a:pt x="3077063" y="3816518"/>
                  <a:pt x="2846023" y="3852928"/>
                  <a:pt x="2606478" y="3852928"/>
                </a:cubicBezTo>
                <a:cubicBezTo>
                  <a:pt x="1328905" y="3852928"/>
                  <a:pt x="293229" y="2817252"/>
                  <a:pt x="293229" y="1539679"/>
                </a:cubicBezTo>
                <a:cubicBezTo>
                  <a:pt x="293229" y="980741"/>
                  <a:pt x="491464" y="468103"/>
                  <a:pt x="821462" y="68238"/>
                </a:cubicBezTo>
                <a:close/>
                <a:moveTo>
                  <a:pt x="506742" y="0"/>
                </a:moveTo>
                <a:lnTo>
                  <a:pt x="795528" y="0"/>
                </a:lnTo>
                <a:lnTo>
                  <a:pt x="771181" y="26789"/>
                </a:lnTo>
                <a:cubicBezTo>
                  <a:pt x="431886" y="437919"/>
                  <a:pt x="228067" y="964997"/>
                  <a:pt x="228067" y="1539679"/>
                </a:cubicBezTo>
                <a:cubicBezTo>
                  <a:pt x="228067" y="2853239"/>
                  <a:pt x="1292918" y="3918090"/>
                  <a:pt x="2606478" y="3918090"/>
                </a:cubicBezTo>
                <a:cubicBezTo>
                  <a:pt x="2852771" y="3918090"/>
                  <a:pt x="3090319" y="3880654"/>
                  <a:pt x="3313745" y="3811162"/>
                </a:cubicBezTo>
                <a:lnTo>
                  <a:pt x="3393224" y="3782072"/>
                </a:lnTo>
                <a:lnTo>
                  <a:pt x="3393224" y="4024708"/>
                </a:lnTo>
                <a:lnTo>
                  <a:pt x="3381565" y="4028975"/>
                </a:lnTo>
                <a:cubicBezTo>
                  <a:pt x="3136715" y="4105131"/>
                  <a:pt x="2876388" y="4146157"/>
                  <a:pt x="2606478" y="4146157"/>
                </a:cubicBezTo>
                <a:cubicBezTo>
                  <a:pt x="1166960" y="4146157"/>
                  <a:pt x="0" y="2979197"/>
                  <a:pt x="0" y="1539679"/>
                </a:cubicBezTo>
                <a:cubicBezTo>
                  <a:pt x="0" y="999860"/>
                  <a:pt x="164104" y="498369"/>
                  <a:pt x="445146" y="82372"/>
                </a:cubicBezTo>
                <a:close/>
              </a:path>
            </a:pathLst>
          </a:cu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F1AAF32B-F0A8-4668-8829-6D641C57A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50379EB-6042-49D7-B4CF-2500A970D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5346808-011F-4696-A0E8-05A715125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1472131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88AC89AB-A17C-46F7-B061-DE8A3339C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E87EBC6-3075-4F1C-819A-E8FE618EB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0314CB-54E3-4B0A-BC84-E19190065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8ACF3A2-127D-4E67-91BD-C1BED69D61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8ECBADA-8A2F-40C5-9B9B-5AB547779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1C4E588-EBB5-421B-AF74-18741C4A3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838AC258-DC28-49B8-80E0-99B79505F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D48942-5810-7A44-843F-30795896C0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4" r="27745"/>
          <a:stretch/>
        </p:blipFill>
        <p:spPr>
          <a:xfrm>
            <a:off x="2518945" y="-14"/>
            <a:ext cx="3044932" cy="68579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2C88AB-A1DC-9B4A-9860-C1E83365CF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9" b="20401"/>
          <a:stretch/>
        </p:blipFill>
        <p:spPr>
          <a:xfrm rot="5400000">
            <a:off x="-1906523" y="1906517"/>
            <a:ext cx="6857999" cy="3044952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83769352-AC05-F94C-9F57-F154844AD6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1" r="26582"/>
          <a:stretch/>
        </p:blipFill>
        <p:spPr>
          <a:xfrm>
            <a:off x="7293411" y="5253661"/>
            <a:ext cx="4099159" cy="9175084"/>
          </a:xfrm>
          <a:prstGeom prst="rect">
            <a:avLst/>
          </a:prstGeom>
        </p:spPr>
      </p:pic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C2543C73-7CB3-8747-A0B3-85C34195CAE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1" r="28079"/>
          <a:stretch/>
        </p:blipFill>
        <p:spPr>
          <a:xfrm>
            <a:off x="4254402" y="-39"/>
            <a:ext cx="3044952" cy="6857999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4C4C90B9-B967-42B7-BAC4-8CC6143FA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313" y="0"/>
            <a:ext cx="12192000" cy="6858000"/>
          </a:xfrm>
          <a:prstGeom prst="rect">
            <a:avLst/>
          </a:prstGeom>
          <a:blipFill dpi="0" rotWithShape="1">
            <a:blip r:embed="rId10">
              <a:alphaModFix amt="1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4B314F8-F5AD-43A5-B6E4-CF236B1B2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53168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FC27637-F347-4542-A645-BE842FC64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669517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00FF7F4-11AA-4E4D-A052-77BBDF3CB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48443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C5FCD89-DD28-4869-BC01-8BC4B8C6F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3661"/>
            <a:ext cx="1080904" cy="1080902"/>
            <a:chOff x="9685338" y="4460675"/>
            <a:chExt cx="1080904" cy="1080902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E5DF6CC-BF6B-4611-B770-E5F7D4B44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B483438-A960-48C1-903F-2D602A8FE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57FC88-5223-7144-A64F-A0D7DA8B5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2612367"/>
            <a:ext cx="9966960" cy="30171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9600" kern="1200" cap="all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36" name="Picture 35" descr="A picture containing outdoor, sky, tree, yellow&#10;&#10;Description automatically generated">
            <a:extLst>
              <a:ext uri="{FF2B5EF4-FFF2-40B4-BE49-F238E27FC236}">
                <a16:creationId xmlns:a16="http://schemas.microsoft.com/office/drawing/2014/main" id="{670591E2-0551-0C48-B238-69019C629F7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799" r="7043" b="-799"/>
          <a:stretch/>
        </p:blipFill>
        <p:spPr>
          <a:xfrm>
            <a:off x="7259058" y="-79"/>
            <a:ext cx="7518923" cy="639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615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237</Words>
  <Application>Microsoft Macintosh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Rockwell</vt:lpstr>
      <vt:lpstr>Rockwell Condensed</vt:lpstr>
      <vt:lpstr>Rockwell Extra Bold</vt:lpstr>
      <vt:lpstr>Wingdings</vt:lpstr>
      <vt:lpstr>Wood Type</vt:lpstr>
      <vt:lpstr>-Group 3 Project 2-  US WILDFIRE DATABASE</vt:lpstr>
      <vt:lpstr>Project Abstract</vt:lpstr>
      <vt:lpstr>-The Guts- Tools Utilized for Project Success</vt:lpstr>
      <vt:lpstr>SQL Data</vt:lpstr>
      <vt:lpstr>Flask Application </vt:lpstr>
      <vt:lpstr>Front END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-Group 3 Project 2-  US WILDFIRE DATABASE</dc:title>
  <dc:creator>Rob Pascarella</dc:creator>
  <cp:lastModifiedBy>Rob Pascarella</cp:lastModifiedBy>
  <cp:revision>3</cp:revision>
  <dcterms:created xsi:type="dcterms:W3CDTF">2020-12-11T03:32:20Z</dcterms:created>
  <dcterms:modified xsi:type="dcterms:W3CDTF">2020-12-11T03:44:26Z</dcterms:modified>
</cp:coreProperties>
</file>